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59" r:id="rId3"/>
    <p:sldId id="311" r:id="rId4"/>
    <p:sldId id="312" r:id="rId5"/>
    <p:sldId id="313" r:id="rId6"/>
    <p:sldId id="315" r:id="rId7"/>
    <p:sldId id="316" r:id="rId8"/>
    <p:sldId id="317" r:id="rId9"/>
    <p:sldId id="318" r:id="rId10"/>
    <p:sldId id="325" r:id="rId11"/>
    <p:sldId id="320" r:id="rId12"/>
    <p:sldId id="321" r:id="rId13"/>
    <p:sldId id="324" r:id="rId14"/>
    <p:sldId id="334" r:id="rId15"/>
    <p:sldId id="335" r:id="rId16"/>
    <p:sldId id="336" r:id="rId17"/>
    <p:sldId id="314" r:id="rId18"/>
    <p:sldId id="323" r:id="rId19"/>
    <p:sldId id="322" r:id="rId20"/>
    <p:sldId id="319" r:id="rId21"/>
    <p:sldId id="326" r:id="rId22"/>
    <p:sldId id="329" r:id="rId23"/>
    <p:sldId id="337" r:id="rId24"/>
    <p:sldId id="338" r:id="rId25"/>
    <p:sldId id="347" r:id="rId26"/>
    <p:sldId id="348" r:id="rId27"/>
    <p:sldId id="339" r:id="rId28"/>
    <p:sldId id="340" r:id="rId29"/>
    <p:sldId id="341" r:id="rId30"/>
    <p:sldId id="349" r:id="rId31"/>
    <p:sldId id="342" r:id="rId32"/>
    <p:sldId id="343" r:id="rId33"/>
    <p:sldId id="346" r:id="rId34"/>
    <p:sldId id="350" r:id="rId35"/>
    <p:sldId id="351" r:id="rId36"/>
    <p:sldId id="352" r:id="rId37"/>
    <p:sldId id="353" r:id="rId38"/>
    <p:sldId id="354" r:id="rId39"/>
    <p:sldId id="355" r:id="rId40"/>
    <p:sldId id="280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Raleway ExtraBold" panose="020B0604020202020204" charset="0"/>
      <p:bold r:id="rId44"/>
      <p:boldItalic r:id="rId45"/>
    </p:embeddedFont>
    <p:embeddedFont>
      <p:font typeface="Raleway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3F"/>
    <a:srgbClr val="666666"/>
    <a:srgbClr val="82B1E5"/>
    <a:srgbClr val="595959"/>
    <a:srgbClr val="FFD961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20941D-60EC-46C2-9FC0-A2C16F78946F}">
  <a:tblStyle styleId="{8B20941D-60EC-46C2-9FC0-A2C16F7894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62" d="100"/>
          <a:sy n="62" d="100"/>
        </p:scale>
        <p:origin x="34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33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75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85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315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12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4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98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504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264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84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80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19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24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100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835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68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033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803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70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22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274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145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216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781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73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677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4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449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469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780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12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706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32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7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5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63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36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2">
            <a:lumMod val="60000"/>
            <a:lumOff val="40000"/>
            <a:alpha val="8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bg2">
            <a:lumMod val="60000"/>
            <a:lumOff val="40000"/>
            <a:alpha val="80000"/>
          </a:schemeClr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solidFill>
            <a:schemeClr val="accent2"/>
          </a:solidFill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chih/CBI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cikit-image.org/docs/dev/api/skimage.feature.html#skimage.feature.hog" TargetMode="External"/><Relationship Id="rId4" Type="http://schemas.openxmlformats.org/officeDocument/2006/relationships/hyperlink" Target="https://www.learnopencv.com/histogram-of-oriented-gradients/#commen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  <a:alpha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387112" y="1393408"/>
            <a:ext cx="8356885" cy="17708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dirty="0" err="1">
                <a:solidFill>
                  <a:srgbClr val="595959"/>
                </a:solidFill>
              </a:rPr>
              <a:t>Implementación</a:t>
            </a:r>
            <a:r>
              <a:rPr lang="en-US" sz="3600" dirty="0">
                <a:solidFill>
                  <a:srgbClr val="595959"/>
                </a:solidFill>
              </a:rPr>
              <a:t> de </a:t>
            </a:r>
            <a:r>
              <a:rPr lang="en-US" sz="3600" dirty="0" err="1">
                <a:solidFill>
                  <a:srgbClr val="595959"/>
                </a:solidFill>
              </a:rPr>
              <a:t>algoritmos</a:t>
            </a:r>
            <a:r>
              <a:rPr lang="en-US" sz="3600" dirty="0">
                <a:solidFill>
                  <a:srgbClr val="595959"/>
                </a:solidFill>
              </a:rPr>
              <a:t> para </a:t>
            </a:r>
            <a:r>
              <a:rPr lang="en-US" sz="3600" dirty="0">
                <a:solidFill>
                  <a:schemeClr val="bg1"/>
                </a:solidFill>
              </a:rPr>
              <a:t>Content Based Image Retrieval</a:t>
            </a:r>
            <a:endParaRPr sz="3600" dirty="0">
              <a:solidFill>
                <a:schemeClr val="bg1"/>
              </a:solidFill>
            </a:endParaRPr>
          </a:p>
        </p:txBody>
      </p:sp>
      <p:grpSp>
        <p:nvGrpSpPr>
          <p:cNvPr id="8" name="Google Shape;544;p38">
            <a:extLst>
              <a:ext uri="{FF2B5EF4-FFF2-40B4-BE49-F238E27FC236}">
                <a16:creationId xmlns:a16="http://schemas.microsoft.com/office/drawing/2014/main" id="{22A84245-B5FE-43F1-9DDA-DD5BFE5905F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chemeClr val="bg1"/>
          </a:solidFill>
        </p:grpSpPr>
        <p:sp>
          <p:nvSpPr>
            <p:cNvPr id="9" name="Google Shape;545;p38">
              <a:extLst>
                <a:ext uri="{FF2B5EF4-FFF2-40B4-BE49-F238E27FC236}">
                  <a16:creationId xmlns:a16="http://schemas.microsoft.com/office/drawing/2014/main" id="{222D7540-4A5A-4D54-A821-1B581F82894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6;p38">
              <a:extLst>
                <a:ext uri="{FF2B5EF4-FFF2-40B4-BE49-F238E27FC236}">
                  <a16:creationId xmlns:a16="http://schemas.microsoft.com/office/drawing/2014/main" id="{83A01DDA-CCDE-4A39-8462-E74AFF4C9306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0478CD04-B33A-4B24-B3E5-C1629525D9C3}"/>
              </a:ext>
            </a:extLst>
          </p:cNvPr>
          <p:cNvSpPr/>
          <p:nvPr/>
        </p:nvSpPr>
        <p:spPr>
          <a:xfrm>
            <a:off x="0" y="155010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Raleway ExtraBold"/>
                <a:sym typeface="Raleway ExtraBold"/>
              </a:rPr>
              <a:t>Proyecto Final</a:t>
            </a:r>
            <a:endParaRPr lang="es-CL" sz="1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83C889E-95F5-4CEE-9ABD-F9756994FF15}"/>
              </a:ext>
            </a:extLst>
          </p:cNvPr>
          <p:cNvSpPr/>
          <p:nvPr/>
        </p:nvSpPr>
        <p:spPr>
          <a:xfrm>
            <a:off x="387112" y="3253680"/>
            <a:ext cx="8343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Raleway ExtraBold"/>
                <a:sym typeface="Raleway ExtraBold"/>
              </a:rPr>
              <a:t>Tomás Lara Aravena</a:t>
            </a:r>
            <a:endParaRPr lang="es-CL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Cálculo de métricas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calculan las métricas </a:t>
            </a:r>
            <a:r>
              <a:rPr lang="es-CL" i="1" dirty="0"/>
              <a:t>Rank promedio </a:t>
            </a:r>
            <a:r>
              <a:rPr lang="es-CL" dirty="0"/>
              <a:t>y </a:t>
            </a:r>
            <a:r>
              <a:rPr lang="es-CL" i="1" dirty="0"/>
              <a:t>Rank normalizado promedio </a:t>
            </a:r>
            <a:r>
              <a:rPr lang="es-CL" dirty="0"/>
              <a:t>con el fin de realizar una comparación cuantitativa de los métodos.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24567D-2860-4167-AE17-E81F368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38309"/>
              </p:ext>
            </p:extLst>
          </p:nvPr>
        </p:nvGraphicFramePr>
        <p:xfrm>
          <a:off x="1902619" y="2153539"/>
          <a:ext cx="5719761" cy="25242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1906587">
                  <a:extLst>
                    <a:ext uri="{9D8B030D-6E8A-4147-A177-3AD203B41FA5}">
                      <a16:colId xmlns:a16="http://schemas.microsoft.com/office/drawing/2014/main" val="78086315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1245358890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2330875427"/>
                    </a:ext>
                  </a:extLst>
                </a:gridCol>
              </a:tblGrid>
              <a:tr h="504840">
                <a:tc>
                  <a:txBody>
                    <a:bodyPr/>
                    <a:lstStyle/>
                    <a:p>
                      <a:pPr algn="ctr"/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sym typeface="Raleway Light"/>
                        </a:rPr>
                        <a:t>Método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promedio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Normalizado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9138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3x3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56.1812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0.4559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88462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4x4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67.3145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0.4533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665834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6x6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77.1546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0.4476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0571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No Rectangular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>
                          <a:solidFill>
                            <a:srgbClr val="666666"/>
                          </a:solidFill>
                          <a:latin typeface="Raleway ExtraBold" panose="020B0604020202020204" charset="0"/>
                        </a:rPr>
                        <a:t>34.3224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0.0792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36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17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Comparación de métodos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realiza una comparación de métodos de división para la misma imagen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6736279-7CA2-4D80-9510-C14F89C62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7" t="8291" r="6411" b="7887"/>
          <a:stretch/>
        </p:blipFill>
        <p:spPr>
          <a:xfrm>
            <a:off x="1781306" y="1877895"/>
            <a:ext cx="2672904" cy="27124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35BCF0-86BE-4F50-B101-A74CCC36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2" t="8209" r="8627" b="9772"/>
          <a:stretch/>
        </p:blipFill>
        <p:spPr>
          <a:xfrm>
            <a:off x="4937760" y="1701017"/>
            <a:ext cx="2840736" cy="28892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1781306" y="4460199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5 secciones no rectangulares</a:t>
            </a:r>
            <a:endParaRPr lang="es-CL" sz="900" b="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B7C3947-A748-499A-ADD7-41C0E1E42A15}"/>
              </a:ext>
            </a:extLst>
          </p:cNvPr>
          <p:cNvSpPr/>
          <p:nvPr/>
        </p:nvSpPr>
        <p:spPr>
          <a:xfrm>
            <a:off x="5277209" y="4463704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3x3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26659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Comparación de métodos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realiza una comparación de métodos de división para la misma imagen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6D3E353F-A781-4D35-B9EF-24AE6F3A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9055" r="7570" b="10756"/>
          <a:stretch/>
        </p:blipFill>
        <p:spPr>
          <a:xfrm>
            <a:off x="1628092" y="1877896"/>
            <a:ext cx="2665108" cy="25908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09407DD-0E55-4C63-827B-F14D82175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0" t="9055" r="8755" b="10756"/>
          <a:stretch/>
        </p:blipFill>
        <p:spPr>
          <a:xfrm>
            <a:off x="5111081" y="1877895"/>
            <a:ext cx="2573208" cy="2590813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4CB9056-7AEA-455D-9F41-85675126F4CB}"/>
              </a:ext>
            </a:extLst>
          </p:cNvPr>
          <p:cNvSpPr/>
          <p:nvPr/>
        </p:nvSpPr>
        <p:spPr>
          <a:xfrm>
            <a:off x="1764428" y="4468708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4x4</a:t>
            </a:r>
            <a:endParaRPr lang="es-CL" sz="900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A7934B-E984-47FB-8433-191A6526BF3B}"/>
              </a:ext>
            </a:extLst>
          </p:cNvPr>
          <p:cNvSpPr/>
          <p:nvPr/>
        </p:nvSpPr>
        <p:spPr>
          <a:xfrm>
            <a:off x="5435199" y="4447453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6x6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7243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5174" y="1323162"/>
            <a:ext cx="3826826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75D575-F3AF-46A1-89E3-17C22544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17" y="1020495"/>
            <a:ext cx="3703983" cy="34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2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178723"/>
            <a:ext cx="402189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30128D-254A-4A53-A021-9EF7450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1" y="1178723"/>
            <a:ext cx="3254687" cy="3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2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178723"/>
            <a:ext cx="402189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3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D724F9-8F9D-4851-8C60-B795A114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48" y="1178723"/>
            <a:ext cx="3137542" cy="3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178723"/>
            <a:ext cx="402189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434F9E-6742-44D5-9421-B3FA6754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71" y="1252221"/>
            <a:ext cx="3276496" cy="32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Metodología alternativa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2673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6750" y="1188650"/>
            <a:ext cx="7957649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2000" dirty="0"/>
              <a:t>Metodología basada en la detección de bordes y cambios abruptos en la imagen.</a:t>
            </a:r>
          </a:p>
          <a:p>
            <a:pPr indent="-457200"/>
            <a:r>
              <a:rPr lang="es-CL" sz="2000" dirty="0"/>
              <a:t>Funciona en base al cálculo de gradientes de una imagen.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C0E83C2-7FE1-4B11-B63B-B67C85C6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2355362"/>
            <a:ext cx="4797552" cy="2398776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A5C1417-2507-480A-87C8-FC2FC11EA555}"/>
              </a:ext>
            </a:extLst>
          </p:cNvPr>
          <p:cNvSpPr/>
          <p:nvPr/>
        </p:nvSpPr>
        <p:spPr>
          <a:xfrm>
            <a:off x="3047537" y="4456145"/>
            <a:ext cx="37621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Ejemplo de representación de gradientes [4]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403518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Obtención de histogramas basados en la orientación de los gradientes, donde se asocia el valor de cada </a:t>
            </a:r>
            <a:r>
              <a:rPr lang="es-CL" dirty="0" err="1"/>
              <a:t>bin</a:t>
            </a:r>
            <a:r>
              <a:rPr lang="es-CL" dirty="0"/>
              <a:t> a los valores de magnitud asociados a estos gradientes.</a:t>
            </a:r>
          </a:p>
          <a:p>
            <a:pPr indent="-457200"/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F8B3081-E2F4-49CA-8FD2-3934E448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15" y="2203545"/>
            <a:ext cx="3417570" cy="2418929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966042E-CDC3-4068-B683-E6632B808C3B}"/>
              </a:ext>
            </a:extLst>
          </p:cNvPr>
          <p:cNvSpPr/>
          <p:nvPr/>
        </p:nvSpPr>
        <p:spPr>
          <a:xfrm>
            <a:off x="6101170" y="4266978"/>
            <a:ext cx="21191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Metodología de obtención de histogramas [3]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322576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Problema Planteado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Resultados II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5167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Cálculo de métricas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calcula la métrica </a:t>
            </a:r>
            <a:r>
              <a:rPr lang="es-CL" i="1" dirty="0"/>
              <a:t>Rank normalizado promedio </a:t>
            </a:r>
            <a:r>
              <a:rPr lang="es-CL" dirty="0"/>
              <a:t>con el fin de realizar una comparación cuantitativa de los métodos.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24567D-2860-4167-AE17-E81F368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21289"/>
              </p:ext>
            </p:extLst>
          </p:nvPr>
        </p:nvGraphicFramePr>
        <p:xfrm>
          <a:off x="2665413" y="2212530"/>
          <a:ext cx="3813174" cy="201936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1906587">
                  <a:extLst>
                    <a:ext uri="{9D8B030D-6E8A-4147-A177-3AD203B41FA5}">
                      <a16:colId xmlns:a16="http://schemas.microsoft.com/office/drawing/2014/main" val="78086315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2330875427"/>
                    </a:ext>
                  </a:extLst>
                </a:gridCol>
              </a:tblGrid>
              <a:tr h="504840">
                <a:tc>
                  <a:txBody>
                    <a:bodyPr/>
                    <a:lstStyle/>
                    <a:p>
                      <a:pPr algn="ctr"/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sym typeface="Raleway Light"/>
                        </a:rPr>
                        <a:t>Método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Normalizado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9138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3x3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0.4559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88462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No Rectangular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0.0792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0571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HOG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0.3312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36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73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CD8780-C834-46C4-93F7-9D6B17B8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7" y="1132671"/>
            <a:ext cx="3179263" cy="33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CBCFA4-86EA-4C8B-BD7C-CFFB7056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80" y="1178723"/>
            <a:ext cx="2869077" cy="32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4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272FE4-B7F3-4524-B4E0-E332E3866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7" y="1173266"/>
            <a:ext cx="3364611" cy="32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8A026E-3147-49DB-B928-3C523E53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35" y="1323162"/>
            <a:ext cx="3126968" cy="31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52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EEABB5-FD7F-44BA-AD5E-B7AB68EB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8" y="1096027"/>
            <a:ext cx="3567592" cy="33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Inverse</a:t>
            </a:r>
            <a:r>
              <a:rPr lang="es-CL" dirty="0"/>
              <a:t> Ranking Position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288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2217" y="120337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Dado los resultados previos en relación a </a:t>
            </a:r>
            <a:r>
              <a:rPr lang="es-CL" i="1" dirty="0"/>
              <a:t>Rank Normalizado Promedio</a:t>
            </a:r>
            <a:r>
              <a:rPr lang="es-CL" dirty="0"/>
              <a:t> se escogen como mejore métodos de selección de características:</a:t>
            </a:r>
          </a:p>
          <a:p>
            <a:pPr lvl="1" indent="-457200"/>
            <a:r>
              <a:rPr lang="es-CL" dirty="0"/>
              <a:t>División en 5 sectores no rectangulares.</a:t>
            </a:r>
          </a:p>
          <a:p>
            <a:pPr lvl="1" indent="-457200"/>
            <a:r>
              <a:rPr lang="es-CL" dirty="0"/>
              <a:t>HOG. </a:t>
            </a:r>
          </a:p>
          <a:p>
            <a:pPr lvl="1" indent="-457200"/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8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102;p17">
                <a:extLst>
                  <a:ext uri="{FF2B5EF4-FFF2-40B4-BE49-F238E27FC236}">
                    <a16:creationId xmlns:a16="http://schemas.microsoft.com/office/drawing/2014/main" id="{C91F96A2-ECF1-49A9-9B03-E7888F76666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7480" y="1020494"/>
                <a:ext cx="7193270" cy="356980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indent="-457200"/>
                <a:r>
                  <a:rPr lang="es-CL" dirty="0"/>
                  <a:t>Para utilizar IRP se utiliza la fórmula:</a:t>
                </a:r>
              </a:p>
              <a:p>
                <a:pPr indent="-457200"/>
                <a:endParaRPr lang="es-CL" dirty="0"/>
              </a:p>
              <a:p>
                <a:pPr indent="-457200"/>
                <a:endParaRPr lang="es-CL" dirty="0"/>
              </a:p>
              <a:p>
                <a:pPr indent="-457200"/>
                <a:endParaRPr lang="es-CL" dirty="0"/>
              </a:p>
              <a:p>
                <a:pPr indent="-457200"/>
                <a:endParaRPr lang="es-CL" dirty="0"/>
              </a:p>
              <a:p>
                <a:pPr indent="-457200"/>
                <a:r>
                  <a:rPr lang="es-CL" dirty="0"/>
                  <a:t>Tal que:</a:t>
                </a:r>
              </a:p>
              <a:p>
                <a:pPr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𝑙𝑖𝑠𝑡𝑎𝑠</m:t>
                        </m:r>
                      </m:sub>
                    </m:sSub>
                  </m:oMath>
                </a14:m>
                <a:r>
                  <a:rPr lang="es-CL" dirty="0"/>
                  <a:t>: Número de métodos a comparar (2).</a:t>
                </a:r>
              </a:p>
              <a:p>
                <a:pPr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𝑓𝑖𝑔</m:t>
                        </m:r>
                      </m:e>
                    </m:d>
                  </m:oMath>
                </a14:m>
                <a:r>
                  <a:rPr lang="es-CL" dirty="0"/>
                  <a:t>:Posición (importancia) de la figura según el método i.</a:t>
                </a:r>
              </a:p>
              <a:p>
                <a:pPr lvl="1" indent="-457200"/>
                <a:endParaRPr lang="es-CL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2000" dirty="0"/>
              </a:p>
            </p:txBody>
          </p:sp>
        </mc:Choice>
        <mc:Fallback>
          <p:sp>
            <p:nvSpPr>
              <p:cNvPr id="21" name="Google Shape;102;p17">
                <a:extLst>
                  <a:ext uri="{FF2B5EF4-FFF2-40B4-BE49-F238E27FC236}">
                    <a16:creationId xmlns:a16="http://schemas.microsoft.com/office/drawing/2014/main" id="{C91F96A2-ECF1-49A9-9B03-E7888F76666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7480" y="1020494"/>
                <a:ext cx="7193270" cy="3569805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/>
              <p:nvPr/>
            </p:nvSpPr>
            <p:spPr>
              <a:xfrm>
                <a:off x="3012729" y="1920353"/>
                <a:ext cx="3421449" cy="651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1" i="1" smtClean="0">
                          <a:latin typeface="Cambria Math" panose="02040503050406030204" pitchFamily="18" charset="0"/>
                        </a:rPr>
                        <m:t>𝑰𝑹𝑷</m:t>
                      </m:r>
                      <m:d>
                        <m:dPr>
                          <m:ctrlPr>
                            <a:rPr lang="es-CL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b="1" i="1" smtClean="0">
                              <a:latin typeface="Cambria Math" panose="02040503050406030204" pitchFamily="18" charset="0"/>
                            </a:rPr>
                            <m:t>𝒇𝒊𝒈</m:t>
                          </m:r>
                        </m:e>
                      </m:d>
                      <m:r>
                        <a:rPr lang="es-CL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𝒍𝒊𝒔𝒕𝒂𝒔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𝒇𝒊𝒈</m:t>
                                  </m:r>
                                </m:e>
                              </m:d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nary>
                          <m:r>
                            <a:rPr lang="es-CL" sz="18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s-CL" sz="1800" b="1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729" y="1920353"/>
                <a:ext cx="3421449" cy="651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36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Definición del problema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Construir sistema de búsqueda de imágenes a través de contenido (</a:t>
            </a:r>
            <a:r>
              <a:rPr lang="es-CL" i="1" dirty="0"/>
              <a:t>Content </a:t>
            </a:r>
            <a:r>
              <a:rPr lang="es-CL" i="1" dirty="0" err="1"/>
              <a:t>Based</a:t>
            </a:r>
            <a:r>
              <a:rPr lang="es-CL" i="1" dirty="0"/>
              <a:t> </a:t>
            </a:r>
            <a:r>
              <a:rPr lang="es-CL" i="1" dirty="0" err="1"/>
              <a:t>Image</a:t>
            </a:r>
            <a:r>
              <a:rPr lang="es-CL" i="1" dirty="0"/>
              <a:t> </a:t>
            </a:r>
            <a:r>
              <a:rPr lang="es-CL" i="1" dirty="0" err="1"/>
              <a:t>Retrieval</a:t>
            </a:r>
            <a:r>
              <a:rPr lang="es-CL" i="1" dirty="0"/>
              <a:t>)</a:t>
            </a:r>
            <a:r>
              <a:rPr lang="es-CL" dirty="0"/>
              <a:t> para búsqueda de imágenes similares en una base de datos.</a:t>
            </a:r>
          </a:p>
          <a:p>
            <a:pPr lvl="1" indent="-457200"/>
            <a:r>
              <a:rPr lang="es-CL" sz="2000" dirty="0"/>
              <a:t>Probar diferentes mecanismos de extracción de características.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8D425A2-6310-45E2-BBAA-F845F8BC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39596"/>
            <a:ext cx="4532628" cy="17205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066E3E3-5C94-49D6-ABC5-B4E5F7BD2808}"/>
              </a:ext>
            </a:extLst>
          </p:cNvPr>
          <p:cNvSpPr/>
          <p:nvPr/>
        </p:nvSpPr>
        <p:spPr>
          <a:xfrm>
            <a:off x="329185" y="4460097"/>
            <a:ext cx="8414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b="1" dirty="0">
                <a:solidFill>
                  <a:srgbClr val="666666"/>
                </a:solidFill>
                <a:latin typeface="Raleway Light"/>
                <a:sym typeface="Raleway Light"/>
              </a:rPr>
              <a:t>Esquema de CBIR [1]</a:t>
            </a:r>
            <a:endParaRPr lang="es-CL" sz="1000" b="1" dirty="0"/>
          </a:p>
        </p:txBody>
      </p:sp>
    </p:spTree>
    <p:extLst>
      <p:ext uri="{BB962C8B-B14F-4D97-AF65-F5344CB8AC3E}">
        <p14:creationId xmlns:p14="http://schemas.microsoft.com/office/powerpoint/2010/main" val="3376907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4"/>
            <a:ext cx="7193270" cy="3569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De esta forma</a:t>
            </a:r>
          </a:p>
          <a:p>
            <a:pPr indent="-457200"/>
            <a:endParaRPr lang="es-CL" dirty="0"/>
          </a:p>
          <a:p>
            <a:pPr indent="-457200"/>
            <a:endParaRPr lang="es-CL" dirty="0"/>
          </a:p>
          <a:p>
            <a:pPr lvl="1" indent="-457200"/>
            <a:endParaRPr lang="es-CL" dirty="0"/>
          </a:p>
          <a:p>
            <a:pPr indent="-457200"/>
            <a:endParaRPr lang="es-CL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6945133-BB49-4ED3-9255-55EA4107C786}"/>
              </a:ext>
            </a:extLst>
          </p:cNvPr>
          <p:cNvSpPr txBox="1"/>
          <p:nvPr/>
        </p:nvSpPr>
        <p:spPr>
          <a:xfrm>
            <a:off x="745160" y="2164557"/>
            <a:ext cx="2445790" cy="307777"/>
          </a:xfrm>
          <a:prstGeom prst="rect">
            <a:avLst/>
          </a:prstGeom>
          <a:solidFill>
            <a:srgbClr val="FFD13F"/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Vector de orden 5 divisiones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4653F2-7B78-4198-8BBA-58797E1B5F03}"/>
              </a:ext>
            </a:extLst>
          </p:cNvPr>
          <p:cNvSpPr txBox="1"/>
          <p:nvPr/>
        </p:nvSpPr>
        <p:spPr>
          <a:xfrm>
            <a:off x="745160" y="3280688"/>
            <a:ext cx="2445790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Vector de orden 5 HOG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109EAD-5D06-439D-B78D-890C583C6533}"/>
              </a:ext>
            </a:extLst>
          </p:cNvPr>
          <p:cNvSpPr/>
          <p:nvPr/>
        </p:nvSpPr>
        <p:spPr>
          <a:xfrm>
            <a:off x="3693729" y="2164557"/>
            <a:ext cx="2307432" cy="14239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/>
              <p:nvPr/>
            </p:nvSpPr>
            <p:spPr>
              <a:xfrm>
                <a:off x="3693729" y="2659400"/>
                <a:ext cx="2307432" cy="434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200" b="1" i="1" smtClean="0">
                          <a:latin typeface="Cambria Math" panose="02040503050406030204" pitchFamily="18" charset="0"/>
                        </a:rPr>
                        <m:t>𝑰𝑹𝑷</m:t>
                      </m:r>
                      <m:d>
                        <m:dPr>
                          <m:ctrlPr>
                            <a:rPr lang="es-CL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200" b="1" i="1" smtClean="0">
                              <a:latin typeface="Cambria Math" panose="02040503050406030204" pitchFamily="18" charset="0"/>
                            </a:rPr>
                            <m:t>𝒇𝒊𝒈</m:t>
                          </m:r>
                        </m:e>
                      </m:d>
                      <m:r>
                        <a:rPr lang="es-CL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𝒍𝒊𝒔𝒕𝒂𝒔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𝒇𝒊𝒈</m:t>
                                  </m:r>
                                </m:e>
                              </m:d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nary>
                          <m:r>
                            <a:rPr lang="es-CL" sz="1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s-CL" sz="1200" b="1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729" y="2659400"/>
                <a:ext cx="2307432" cy="434221"/>
              </a:xfrm>
              <a:prstGeom prst="rect">
                <a:avLst/>
              </a:prstGeom>
              <a:blipFill>
                <a:blip r:embed="rId3"/>
                <a:stretch>
                  <a:fillRect l="-529" t="-19718" b="-1084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D9AB52E0-0425-44A8-9277-B0DA5C2AC2D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190950" y="2318446"/>
            <a:ext cx="502779" cy="558065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54DCAEE7-BEA2-4141-998F-909C1E3E8DB1}"/>
              </a:ext>
            </a:extLst>
          </p:cNvPr>
          <p:cNvCxnSpPr>
            <a:cxnSpLocks/>
            <a:stCxn id="12" idx="3"/>
            <a:endCxn id="4" idx="1"/>
          </p:cNvCxnSpPr>
          <p:nvPr/>
        </p:nvCxnSpPr>
        <p:spPr>
          <a:xfrm flipV="1">
            <a:off x="3190950" y="2876511"/>
            <a:ext cx="502779" cy="558066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D92008-3A97-4519-A516-9E9F7CD59971}"/>
              </a:ext>
            </a:extLst>
          </p:cNvPr>
          <p:cNvSpPr txBox="1"/>
          <p:nvPr/>
        </p:nvSpPr>
        <p:spPr>
          <a:xfrm>
            <a:off x="6362468" y="2722621"/>
            <a:ext cx="194301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Vector de orden IRP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FD65425-1187-4D13-B1B8-1AF5CF5D875D}"/>
              </a:ext>
            </a:extLst>
          </p:cNvPr>
          <p:cNvCxnSpPr>
            <a:stCxn id="4" idx="3"/>
            <a:endCxn id="17" idx="1"/>
          </p:cNvCxnSpPr>
          <p:nvPr/>
        </p:nvCxnSpPr>
        <p:spPr>
          <a:xfrm flipV="1">
            <a:off x="6001161" y="2876510"/>
            <a:ext cx="361307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1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Resultados III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7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58374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Cálculo de métricas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calcula la métrica </a:t>
            </a:r>
            <a:r>
              <a:rPr lang="es-CL" i="1" dirty="0"/>
              <a:t>Rank normalizado promedio </a:t>
            </a:r>
            <a:r>
              <a:rPr lang="es-CL" dirty="0"/>
              <a:t>con el fin de realizar una comparación cuantitativa de los métodos.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24567D-2860-4167-AE17-E81F368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73666"/>
              </p:ext>
            </p:extLst>
          </p:nvPr>
        </p:nvGraphicFramePr>
        <p:xfrm>
          <a:off x="2665413" y="2212530"/>
          <a:ext cx="3813174" cy="201936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1906587">
                  <a:extLst>
                    <a:ext uri="{9D8B030D-6E8A-4147-A177-3AD203B41FA5}">
                      <a16:colId xmlns:a16="http://schemas.microsoft.com/office/drawing/2014/main" val="78086315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2330875427"/>
                    </a:ext>
                  </a:extLst>
                </a:gridCol>
              </a:tblGrid>
              <a:tr h="504840">
                <a:tc>
                  <a:txBody>
                    <a:bodyPr/>
                    <a:lstStyle/>
                    <a:p>
                      <a:pPr algn="ctr"/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sym typeface="Raleway Light"/>
                        </a:rPr>
                        <a:t>Método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Normalizado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9138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HOG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0.3712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88462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No Rectangular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0.0792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0571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IRP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0.1027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36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16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F7199C-CC65-47AB-854A-4536BBA4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6" y="1309402"/>
            <a:ext cx="2975413" cy="29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E11F4A-088F-4A92-B575-41B81B4E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07" y="978368"/>
            <a:ext cx="3471365" cy="3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3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51917A-A6DF-4F32-B784-F048B2B6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7" y="1081311"/>
            <a:ext cx="3528941" cy="3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7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4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B34354-DC98-46A2-B63E-D747A508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50" y="1187509"/>
            <a:ext cx="3254689" cy="32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76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53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2627A5-6025-4867-ABFB-74BCCF4F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92" y="1160588"/>
            <a:ext cx="3465057" cy="32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14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Conclusión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8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88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Conclusiones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2217" y="120337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Dado los resultados previos en relación a </a:t>
            </a:r>
            <a:r>
              <a:rPr lang="es-CL" i="1" dirty="0"/>
              <a:t>Rank Normalizado Promedio</a:t>
            </a:r>
            <a:r>
              <a:rPr lang="es-CL" dirty="0"/>
              <a:t> se escogen como mejore métodos de selección de características:</a:t>
            </a:r>
          </a:p>
          <a:p>
            <a:pPr lvl="1" indent="-457200"/>
            <a:r>
              <a:rPr lang="es-CL" dirty="0"/>
              <a:t>División en 5 sectores no rectangulares.</a:t>
            </a:r>
          </a:p>
          <a:p>
            <a:pPr lvl="1" indent="-457200"/>
            <a:r>
              <a:rPr lang="es-CL" dirty="0"/>
              <a:t>HOG. </a:t>
            </a:r>
          </a:p>
          <a:p>
            <a:pPr lvl="1" indent="-457200"/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00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Metodologías propuestas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96158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507331" y="29151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Referencias</a:t>
            </a:r>
            <a:endParaRPr sz="3200"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74" name="Google Shape;374;p36"/>
          <p:cNvGrpSpPr/>
          <p:nvPr/>
        </p:nvGrpSpPr>
        <p:grpSpPr>
          <a:xfrm>
            <a:off x="8026407" y="156834"/>
            <a:ext cx="863978" cy="798681"/>
            <a:chOff x="5975075" y="2327500"/>
            <a:chExt cx="420100" cy="388350"/>
          </a:xfrm>
        </p:grpSpPr>
        <p:sp>
          <p:nvSpPr>
            <p:cNvPr id="375" name="Google Shape;375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7255F-0AA5-467A-800A-5509CB18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44" y="820833"/>
            <a:ext cx="8246525" cy="4031152"/>
          </a:xfrm>
        </p:spPr>
        <p:txBody>
          <a:bodyPr/>
          <a:lstStyle/>
          <a:p>
            <a:pPr marL="114300" indent="0">
              <a:buNone/>
            </a:pPr>
            <a:r>
              <a:rPr lang="es-CL" sz="1200" dirty="0"/>
              <a:t>[1] </a:t>
            </a:r>
            <a:r>
              <a:rPr lang="es-ES" sz="1200" dirty="0"/>
              <a:t>Proyecto Final Área Imágenes. Publicación en Material Docente, curso EL5206 - Laboratorio de Inteligencia Computacional y Robótica.</a:t>
            </a:r>
          </a:p>
          <a:p>
            <a:pPr marL="114300" indent="0">
              <a:buNone/>
            </a:pPr>
            <a:r>
              <a:rPr lang="es-ES" sz="1200" dirty="0"/>
              <a:t>[2] </a:t>
            </a:r>
            <a:r>
              <a:rPr lang="fr-FR" sz="1200" dirty="0"/>
              <a:t>A content-</a:t>
            </a:r>
            <a:r>
              <a:rPr lang="fr-FR" sz="1200" dirty="0" err="1"/>
              <a:t>based</a:t>
            </a:r>
            <a:r>
              <a:rPr lang="fr-FR" sz="1200" dirty="0"/>
              <a:t> image </a:t>
            </a:r>
            <a:r>
              <a:rPr lang="fr-FR" sz="1200" dirty="0" err="1"/>
              <a:t>retrieval</a:t>
            </a:r>
            <a:r>
              <a:rPr lang="fr-FR" sz="1200" dirty="0"/>
              <a:t> (CBIR) system, </a:t>
            </a:r>
            <a:r>
              <a:rPr lang="fr-FR" sz="1200" dirty="0" err="1"/>
              <a:t>pochic</a:t>
            </a:r>
            <a:r>
              <a:rPr lang="fr-FR" sz="1200" dirty="0"/>
              <a:t> [Online]. Disponible en: </a:t>
            </a:r>
            <a:r>
              <a:rPr lang="fr-FR" sz="1200" dirty="0">
                <a:hlinkClick r:id="rId3"/>
              </a:rPr>
              <a:t>https://github.com/pochih/CBIR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/>
              <a:t>[3] Satya </a:t>
            </a:r>
            <a:r>
              <a:rPr lang="fr-FR" sz="1200" dirty="0" err="1"/>
              <a:t>Mallick</a:t>
            </a:r>
            <a:r>
              <a:rPr lang="fr-FR" sz="1200" dirty="0"/>
              <a:t>, \</a:t>
            </a:r>
            <a:r>
              <a:rPr lang="fr-FR" sz="1200" dirty="0" err="1"/>
              <a:t>textit</a:t>
            </a:r>
            <a:r>
              <a:rPr lang="fr-FR" sz="1200" dirty="0"/>
              <a:t>{</a:t>
            </a:r>
            <a:r>
              <a:rPr lang="fr-FR" sz="1200" dirty="0" err="1"/>
              <a:t>Histogram</a:t>
            </a:r>
            <a:r>
              <a:rPr lang="fr-FR" sz="1200" dirty="0"/>
              <a:t> of </a:t>
            </a:r>
            <a:r>
              <a:rPr lang="fr-FR" sz="1200" dirty="0" err="1"/>
              <a:t>Oriented</a:t>
            </a:r>
            <a:r>
              <a:rPr lang="fr-FR" sz="1200" dirty="0"/>
              <a:t> Gradients}, </a:t>
            </a:r>
            <a:r>
              <a:rPr lang="fr-FR" sz="1200" dirty="0" err="1"/>
              <a:t>Learn</a:t>
            </a:r>
            <a:r>
              <a:rPr lang="fr-FR" sz="1200" dirty="0"/>
              <a:t> </a:t>
            </a:r>
            <a:r>
              <a:rPr lang="fr-FR" sz="1200" dirty="0" err="1"/>
              <a:t>OpenCV</a:t>
            </a:r>
            <a:r>
              <a:rPr lang="fr-FR" sz="1200" dirty="0"/>
              <a:t> [Online]. Disponible en: </a:t>
            </a:r>
            <a:r>
              <a:rPr lang="fr-FR" sz="1200" dirty="0">
                <a:hlinkClick r:id="rId4"/>
              </a:rPr>
              <a:t>https://www.learnopencv.com/histogram-of-oriented-gradients/#comments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/>
              <a:t>[4] </a:t>
            </a:r>
            <a:r>
              <a:rPr lang="fr-FR" sz="1200" dirty="0" err="1"/>
              <a:t>scikit</a:t>
            </a:r>
            <a:r>
              <a:rPr lang="fr-FR" sz="1200" dirty="0"/>
              <a:t>-image [Online]. Disponible en: </a:t>
            </a:r>
            <a:r>
              <a:rPr lang="fr-FR" sz="1200" dirty="0">
                <a:hlinkClick r:id="rId5"/>
              </a:rPr>
              <a:t>http://scikit-image.org/docs/dev/api/skimage.feature.html#skimage.feature.hog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/>
              <a:t>[5] </a:t>
            </a:r>
            <a:r>
              <a:rPr lang="fr-FR" sz="1200" dirty="0" err="1"/>
              <a:t>Jovic.M</a:t>
            </a:r>
            <a:r>
              <a:rPr lang="fr-FR" sz="1200" dirty="0"/>
              <a:t>, </a:t>
            </a:r>
            <a:r>
              <a:rPr lang="fr-FR" sz="1200" dirty="0" err="1"/>
              <a:t>Hatakeyana.Y</a:t>
            </a:r>
            <a:r>
              <a:rPr lang="fr-FR" sz="1200" dirty="0"/>
              <a:t>, </a:t>
            </a:r>
            <a:r>
              <a:rPr lang="fr-FR" sz="1200" dirty="0" err="1"/>
              <a:t>Dong.F,Hirota.K</a:t>
            </a:r>
            <a:r>
              <a:rPr lang="fr-FR" sz="1200" dirty="0"/>
              <a:t>, \</a:t>
            </a:r>
            <a:r>
              <a:rPr lang="fr-FR" sz="1200" dirty="0" err="1"/>
              <a:t>textit</a:t>
            </a:r>
            <a:r>
              <a:rPr lang="fr-FR" sz="1200" dirty="0"/>
              <a:t>{Image </a:t>
            </a:r>
            <a:r>
              <a:rPr lang="fr-FR" sz="1200" dirty="0" err="1"/>
              <a:t>Retrieval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Similatiry</a:t>
            </a:r>
            <a:r>
              <a:rPr lang="fr-FR" sz="1200" dirty="0"/>
              <a:t> Score Fusion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Feature</a:t>
            </a:r>
            <a:r>
              <a:rPr lang="fr-FR" sz="1200" dirty="0"/>
              <a:t> </a:t>
            </a:r>
            <a:r>
              <a:rPr lang="fr-FR" sz="1200" dirty="0" err="1"/>
              <a:t>Similarity</a:t>
            </a:r>
            <a:r>
              <a:rPr lang="fr-FR" sz="1200" dirty="0"/>
              <a:t> </a:t>
            </a:r>
            <a:r>
              <a:rPr lang="fr-FR" sz="1200" dirty="0" err="1"/>
              <a:t>Ranking</a:t>
            </a:r>
            <a:r>
              <a:rPr lang="fr-FR" sz="1200" dirty="0"/>
              <a:t> List} In International </a:t>
            </a:r>
            <a:r>
              <a:rPr lang="fr-FR" sz="1200" dirty="0" err="1"/>
              <a:t>conference</a:t>
            </a:r>
            <a:r>
              <a:rPr lang="fr-FR" sz="1200" dirty="0"/>
              <a:t> on </a:t>
            </a:r>
            <a:r>
              <a:rPr lang="fr-FR" sz="1200" dirty="0" err="1"/>
              <a:t>Fuzzy</a:t>
            </a:r>
            <a:r>
              <a:rPr lang="fr-FR" sz="1200" dirty="0"/>
              <a:t> </a:t>
            </a:r>
            <a:r>
              <a:rPr lang="fr-FR" sz="1200" dirty="0" err="1"/>
              <a:t>Systems</a:t>
            </a:r>
            <a:r>
              <a:rPr lang="fr-FR" sz="1200" dirty="0"/>
              <a:t> and </a:t>
            </a:r>
            <a:r>
              <a:rPr lang="fr-FR" sz="1200" dirty="0" err="1"/>
              <a:t>Knowledge</a:t>
            </a:r>
            <a:r>
              <a:rPr lang="fr-FR" sz="1200" dirty="0"/>
              <a:t> Discovery (pp. 461-470). Springer, Berlin, Heidelberg.</a:t>
            </a:r>
          </a:p>
          <a:p>
            <a:pPr marL="114300" indent="0">
              <a:buNone/>
            </a:pPr>
            <a:r>
              <a:rPr lang="fr-FR" sz="1200" dirty="0"/>
              <a:t>[6] </a:t>
            </a:r>
            <a:r>
              <a:rPr lang="fr-FR" sz="1200" dirty="0" err="1"/>
              <a:t>Shukla.J,Vania.Jignesh</a:t>
            </a:r>
            <a:r>
              <a:rPr lang="fr-FR" sz="1200" dirty="0"/>
              <a:t>, \</a:t>
            </a:r>
            <a:r>
              <a:rPr lang="fr-FR" sz="1200" dirty="0" err="1"/>
              <a:t>textit</a:t>
            </a:r>
            <a:r>
              <a:rPr lang="fr-FR" sz="1200" dirty="0"/>
              <a:t>{A Survey on CBIR </a:t>
            </a:r>
            <a:r>
              <a:rPr lang="fr-FR" sz="1200" dirty="0" err="1"/>
              <a:t>Features</a:t>
            </a:r>
            <a:r>
              <a:rPr lang="fr-FR" sz="1200" dirty="0"/>
              <a:t> Extraction Techniques}, International Journal Of Engineering And Computer Science ISSN:2319-7242. Dec.2014.</a:t>
            </a:r>
            <a:endParaRPr lang="es-CL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Selección de características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Obtención de histogramas para las distintas figuras.</a:t>
            </a:r>
          </a:p>
          <a:p>
            <a:pPr indent="-457200"/>
            <a:r>
              <a:rPr lang="es-CL" dirty="0"/>
              <a:t>Diferentes metodologías para selección de características</a:t>
            </a:r>
            <a:endParaRPr lang="es-CL" sz="2000" dirty="0"/>
          </a:p>
          <a:p>
            <a:pPr lvl="1" indent="-457200"/>
            <a:r>
              <a:rPr lang="es-CL" sz="2000" dirty="0"/>
              <a:t>Divisiones rectangulares o irregulares.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A977670-911F-43A1-9E02-56D3D2BFB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33294"/>
              </p:ext>
            </p:extLst>
          </p:nvPr>
        </p:nvGraphicFramePr>
        <p:xfrm>
          <a:off x="747505" y="2571750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9CE55997-2BC9-46E8-AF4D-BE63E1BAC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40484"/>
              </p:ext>
            </p:extLst>
          </p:nvPr>
        </p:nvGraphicFramePr>
        <p:xfrm>
          <a:off x="2661156" y="2571750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21979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606572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619793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67416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943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597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8552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95531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8409CFBB-61D2-45C2-8BA7-098823FC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23771"/>
              </p:ext>
            </p:extLst>
          </p:nvPr>
        </p:nvGraphicFramePr>
        <p:xfrm>
          <a:off x="4574806" y="2571750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58874836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81813238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97032332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5117095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4167957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565777331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endParaRPr lang="es-CL" sz="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40365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15956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45685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888727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5873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67954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9D62E843-CCDD-478E-8409-1340FDBF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57" y="2571750"/>
            <a:ext cx="1920200" cy="144015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43544A4-D184-4EBF-840F-161F43AD11B1}"/>
              </a:ext>
            </a:extLst>
          </p:cNvPr>
          <p:cNvSpPr/>
          <p:nvPr/>
        </p:nvSpPr>
        <p:spPr>
          <a:xfrm>
            <a:off x="735343" y="4011750"/>
            <a:ext cx="1452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3x3</a:t>
            </a:r>
            <a:endParaRPr lang="es-CL" sz="9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9684EE1-9929-44C3-B141-749C8D1683B3}"/>
              </a:ext>
            </a:extLst>
          </p:cNvPr>
          <p:cNvSpPr/>
          <p:nvPr/>
        </p:nvSpPr>
        <p:spPr>
          <a:xfrm>
            <a:off x="2655075" y="3992200"/>
            <a:ext cx="1452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4x4</a:t>
            </a:r>
            <a:endParaRPr lang="es-CL" sz="9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4C094EA-AF8E-4A1B-AD57-7BB79337CD1C}"/>
              </a:ext>
            </a:extLst>
          </p:cNvPr>
          <p:cNvSpPr/>
          <p:nvPr/>
        </p:nvSpPr>
        <p:spPr>
          <a:xfrm>
            <a:off x="4562644" y="4041722"/>
            <a:ext cx="1452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6x6</a:t>
            </a:r>
            <a:endParaRPr lang="es-CL" sz="9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7FBCEA1-6783-4F9C-84FB-18D1FF7324E9}"/>
              </a:ext>
            </a:extLst>
          </p:cNvPr>
          <p:cNvSpPr/>
          <p:nvPr/>
        </p:nvSpPr>
        <p:spPr>
          <a:xfrm>
            <a:off x="6488457" y="4011750"/>
            <a:ext cx="1908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5 secciones no rectangulares</a:t>
            </a:r>
            <a:endParaRPr lang="es-CL" sz="900" dirty="0"/>
          </a:p>
        </p:txBody>
      </p:sp>
    </p:spTree>
    <p:extLst>
      <p:ext uri="{BB962C8B-B14F-4D97-AF65-F5344CB8AC3E}">
        <p14:creationId xmlns:p14="http://schemas.microsoft.com/office/powerpoint/2010/main" val="424073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C63A3FA6-0DAF-40CB-AB7B-289A1D851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32705"/>
              </p:ext>
            </p:extLst>
          </p:nvPr>
        </p:nvGraphicFramePr>
        <p:xfrm>
          <a:off x="1498267" y="2462512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93B87C40-7388-4BC4-95D7-0B3ED51FF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58271"/>
              </p:ext>
            </p:extLst>
          </p:nvPr>
        </p:nvGraphicFramePr>
        <p:xfrm>
          <a:off x="1297538" y="2659353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Selección de características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Para cada celda y cada canal, se calculan histogramas.</a:t>
            </a:r>
          </a:p>
          <a:p>
            <a:pPr indent="-457200"/>
            <a:r>
              <a:rPr lang="es-CL" sz="2000" dirty="0"/>
              <a:t>Posteriormente se concatenan, para forma un único vector de características por imagen.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A977670-911F-43A1-9E02-56D3D2BFB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15733"/>
              </p:ext>
            </p:extLst>
          </p:nvPr>
        </p:nvGraphicFramePr>
        <p:xfrm>
          <a:off x="1096809" y="2879846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E64A14BA-9B99-4DE7-8540-DE9889F72369}"/>
              </a:ext>
            </a:extLst>
          </p:cNvPr>
          <p:cNvSpPr/>
          <p:nvPr/>
        </p:nvSpPr>
        <p:spPr>
          <a:xfrm>
            <a:off x="3138996" y="3182512"/>
            <a:ext cx="535782" cy="293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Resultado de imagen para histograma">
            <a:extLst>
              <a:ext uri="{FF2B5EF4-FFF2-40B4-BE49-F238E27FC236}">
                <a16:creationId xmlns:a16="http://schemas.microsoft.com/office/drawing/2014/main" id="{B9E3F18E-B7C7-40A8-A63C-FE1C9B4A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28718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para histograma">
            <a:extLst>
              <a:ext uri="{FF2B5EF4-FFF2-40B4-BE49-F238E27FC236}">
                <a16:creationId xmlns:a16="http://schemas.microsoft.com/office/drawing/2014/main" id="{F387ACE2-5FF7-41A2-9022-A7C4C3AE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45040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n para histograma">
            <a:extLst>
              <a:ext uri="{FF2B5EF4-FFF2-40B4-BE49-F238E27FC236}">
                <a16:creationId xmlns:a16="http://schemas.microsoft.com/office/drawing/2014/main" id="{A14E72F6-68CF-4997-9472-E698FED8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1" y="3968126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6F1915A6-B246-437A-93F6-6664FE7E2438}"/>
              </a:ext>
            </a:extLst>
          </p:cNvPr>
          <p:cNvSpPr/>
          <p:nvPr/>
        </p:nvSpPr>
        <p:spPr>
          <a:xfrm>
            <a:off x="5848858" y="3227047"/>
            <a:ext cx="535782" cy="293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0DCDB8-0AC3-4BF6-8C39-102811F014A0}"/>
              </a:ext>
            </a:extLst>
          </p:cNvPr>
          <p:cNvSpPr txBox="1"/>
          <p:nvPr/>
        </p:nvSpPr>
        <p:spPr>
          <a:xfrm>
            <a:off x="6538911" y="3152013"/>
            <a:ext cx="22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rgbClr val="666666"/>
                </a:solidFill>
                <a:latin typeface="Raleway Light"/>
                <a:sym typeface="Raleway Light"/>
              </a:rPr>
              <a:t>[</a:t>
            </a:r>
            <a:r>
              <a:rPr lang="es-CL" sz="2000" dirty="0" err="1">
                <a:solidFill>
                  <a:srgbClr val="666666"/>
                </a:solidFill>
                <a:latin typeface="Raleway Light"/>
                <a:sym typeface="Raleway Light"/>
              </a:rPr>
              <a:t>a,b,c,d</a:t>
            </a:r>
            <a:r>
              <a:rPr lang="es-CL" sz="2000" dirty="0">
                <a:solidFill>
                  <a:srgbClr val="666666"/>
                </a:solidFill>
                <a:latin typeface="Raleway Light"/>
                <a:sym typeface="Raleway Light"/>
              </a:rPr>
              <a:t>,…….]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2178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Comparación de imágenes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realiza comparación a través de la medición de la distancia euclidiana entre vectores de características.</a:t>
            </a:r>
          </a:p>
          <a:p>
            <a:pPr lvl="1" indent="-457200"/>
            <a:r>
              <a:rPr lang="es-CL" sz="2000" dirty="0"/>
              <a:t>Mientras mayor sea la distancia, se espera una mayor diferencia entre las imágenes.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3DFE0BA-8D8F-42BB-A86C-047FB83921BD}"/>
                  </a:ext>
                </a:extLst>
              </p:cNvPr>
              <p:cNvSpPr txBox="1"/>
              <p:nvPr/>
            </p:nvSpPr>
            <p:spPr>
              <a:xfrm>
                <a:off x="2797847" y="2896950"/>
                <a:ext cx="25639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s-CL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3DFE0BA-8D8F-42BB-A86C-047FB8392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847" y="2896950"/>
                <a:ext cx="2563907" cy="307777"/>
              </a:xfrm>
              <a:prstGeom prst="rect">
                <a:avLst/>
              </a:prstGeom>
              <a:blipFill>
                <a:blip r:embed="rId3"/>
                <a:stretch>
                  <a:fillRect l="-1663" t="-33333" r="-3088" b="-3725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Resultado de imagen para histograma">
            <a:extLst>
              <a:ext uri="{FF2B5EF4-FFF2-40B4-BE49-F238E27FC236}">
                <a16:creationId xmlns:a16="http://schemas.microsoft.com/office/drawing/2014/main" id="{957BC078-FD9E-42D3-A012-39D02E50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47" y="3700306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8FC4876-8FD8-403C-A6E0-357CE734200A}"/>
              </a:ext>
            </a:extLst>
          </p:cNvPr>
          <p:cNvCxnSpPr>
            <a:cxnSpLocks/>
          </p:cNvCxnSpPr>
          <p:nvPr/>
        </p:nvCxnSpPr>
        <p:spPr>
          <a:xfrm flipH="1">
            <a:off x="3570167" y="3297060"/>
            <a:ext cx="839024" cy="4427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Resultado de imagen para histograma">
            <a:extLst>
              <a:ext uri="{FF2B5EF4-FFF2-40B4-BE49-F238E27FC236}">
                <a16:creationId xmlns:a16="http://schemas.microsoft.com/office/drawing/2014/main" id="{3136A037-E93A-4743-91FE-A2433257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29067" y="3700306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04B71B9-1B7A-4F1D-B2C6-B80282DD099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925925" y="3256151"/>
            <a:ext cx="810385" cy="444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2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Búsqueda de imágenes cercanas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genera la base de datos, calculando los vectores de características para todas las imágenes del </a:t>
            </a:r>
            <a:r>
              <a:rPr lang="es-CL" sz="1600" dirty="0" err="1"/>
              <a:t>database</a:t>
            </a:r>
            <a:r>
              <a:rPr lang="es-CL" sz="1600" dirty="0"/>
              <a:t>.</a:t>
            </a:r>
          </a:p>
          <a:p>
            <a:pPr indent="-457200"/>
            <a:r>
              <a:rPr lang="es-CL" sz="1600" dirty="0"/>
              <a:t>Para cada figura de </a:t>
            </a:r>
            <a:r>
              <a:rPr lang="es-CL" sz="1600" i="1" dirty="0" err="1"/>
              <a:t>query</a:t>
            </a:r>
            <a:r>
              <a:rPr lang="es-CL" sz="1600" dirty="0"/>
              <a:t> es posible calcular las distancias a las todas las figuras de </a:t>
            </a:r>
            <a:r>
              <a:rPr lang="es-CL" sz="1600" dirty="0" err="1"/>
              <a:t>database</a:t>
            </a:r>
            <a:r>
              <a:rPr lang="es-CL" sz="1600" dirty="0"/>
              <a:t>.</a:t>
            </a:r>
          </a:p>
          <a:p>
            <a:pPr indent="-457200"/>
            <a:r>
              <a:rPr lang="es-CL" sz="1600" dirty="0"/>
              <a:t>Ordenamiento creciente de distancias permite definir las imágenes más similares.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830C8229-D86E-4DFB-A33C-A265EAAE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94" y="3037772"/>
            <a:ext cx="6700085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Resultados I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6539206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1155</Words>
  <Application>Microsoft Office PowerPoint</Application>
  <PresentationFormat>Presentación en pantalla (16:9)</PresentationFormat>
  <Paragraphs>202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Raleway ExtraBold</vt:lpstr>
      <vt:lpstr>Cambria Math</vt:lpstr>
      <vt:lpstr>Arial</vt:lpstr>
      <vt:lpstr>Raleway Light</vt:lpstr>
      <vt:lpstr>Olivia template</vt:lpstr>
      <vt:lpstr>Implementación de algoritmos para Content Based Image Retrieval</vt:lpstr>
      <vt:lpstr>Problema Planteado</vt:lpstr>
      <vt:lpstr>Definición del problema</vt:lpstr>
      <vt:lpstr>Metodologías propuestas</vt:lpstr>
      <vt:lpstr>Selección de características</vt:lpstr>
      <vt:lpstr>Selección de características</vt:lpstr>
      <vt:lpstr>Comparación de imágenes</vt:lpstr>
      <vt:lpstr>Búsqueda de imágenes cercanas</vt:lpstr>
      <vt:lpstr>Resultados I</vt:lpstr>
      <vt:lpstr>Cálculo de métricas</vt:lpstr>
      <vt:lpstr>Comparación de métodos</vt:lpstr>
      <vt:lpstr>Comparación de métodos</vt:lpstr>
      <vt:lpstr>Pruebas con mejor método</vt:lpstr>
      <vt:lpstr>Pruebas con mejor método</vt:lpstr>
      <vt:lpstr>Pruebas con mejor método</vt:lpstr>
      <vt:lpstr>Pruebas con mejor método</vt:lpstr>
      <vt:lpstr>Metodología alternativa</vt:lpstr>
      <vt:lpstr>Descripción del método</vt:lpstr>
      <vt:lpstr>Descripción del método</vt:lpstr>
      <vt:lpstr>Resultados II</vt:lpstr>
      <vt:lpstr>Cálculo de métricas</vt:lpstr>
      <vt:lpstr>Pruebas método alternativo</vt:lpstr>
      <vt:lpstr>Pruebas método alternativo</vt:lpstr>
      <vt:lpstr>Pruebas método alternativo</vt:lpstr>
      <vt:lpstr>Pruebas método alternativo</vt:lpstr>
      <vt:lpstr>Pruebas método alternativo</vt:lpstr>
      <vt:lpstr>Inverse Ranking Position</vt:lpstr>
      <vt:lpstr>Descripción del método IRP</vt:lpstr>
      <vt:lpstr>Descripción del método</vt:lpstr>
      <vt:lpstr>Descripción del método</vt:lpstr>
      <vt:lpstr>Resultados III</vt:lpstr>
      <vt:lpstr>Cálculo de métricas</vt:lpstr>
      <vt:lpstr>Pruebas método IRP</vt:lpstr>
      <vt:lpstr>Pruebas método IRP</vt:lpstr>
      <vt:lpstr>Pruebas método IRP</vt:lpstr>
      <vt:lpstr>Pruebas método IRP</vt:lpstr>
      <vt:lpstr>Pruebas método IRP</vt:lpstr>
      <vt:lpstr>Conclusión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Path Loss Models for Vehicular Communications in TV White Spaces</dc:title>
  <dc:creator>Tomas Lara Aravena</dc:creator>
  <cp:lastModifiedBy>Tomas Antonio Lara Aravena (tomas.lara)</cp:lastModifiedBy>
  <cp:revision>81</cp:revision>
  <dcterms:modified xsi:type="dcterms:W3CDTF">2018-12-30T01:02:02Z</dcterms:modified>
</cp:coreProperties>
</file>